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6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3EE0AAF-382E-41E4-AC16-F08B9252F2F7}"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1D80DF-3CC0-4BFB-A88A-36285F0D0AE6}" type="slidenum">
              <a:rPr lang="en-US" smtClean="0"/>
              <a:t>‹#›</a:t>
            </a:fld>
            <a:endParaRPr lang="en-US"/>
          </a:p>
        </p:txBody>
      </p:sp>
    </p:spTree>
    <p:extLst>
      <p:ext uri="{BB962C8B-B14F-4D97-AF65-F5344CB8AC3E}">
        <p14:creationId xmlns:p14="http://schemas.microsoft.com/office/powerpoint/2010/main" val="864157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EE0AAF-382E-41E4-AC16-F08B9252F2F7}"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1D80DF-3CC0-4BFB-A88A-36285F0D0AE6}" type="slidenum">
              <a:rPr lang="en-US" smtClean="0"/>
              <a:t>‹#›</a:t>
            </a:fld>
            <a:endParaRPr lang="en-US"/>
          </a:p>
        </p:txBody>
      </p:sp>
    </p:spTree>
    <p:extLst>
      <p:ext uri="{BB962C8B-B14F-4D97-AF65-F5344CB8AC3E}">
        <p14:creationId xmlns:p14="http://schemas.microsoft.com/office/powerpoint/2010/main" val="2098069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EE0AAF-382E-41E4-AC16-F08B9252F2F7}"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1D80DF-3CC0-4BFB-A88A-36285F0D0AE6}" type="slidenum">
              <a:rPr lang="en-US" smtClean="0"/>
              <a:t>‹#›</a:t>
            </a:fld>
            <a:endParaRPr lang="en-US"/>
          </a:p>
        </p:txBody>
      </p:sp>
    </p:spTree>
    <p:extLst>
      <p:ext uri="{BB962C8B-B14F-4D97-AF65-F5344CB8AC3E}">
        <p14:creationId xmlns:p14="http://schemas.microsoft.com/office/powerpoint/2010/main" val="1044391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3EE0AAF-382E-41E4-AC16-F08B9252F2F7}" type="datetimeFigureOut">
              <a:rPr lang="en-US" smtClean="0"/>
              <a:t>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1D80DF-3CC0-4BFB-A88A-36285F0D0AE6}" type="slidenum">
              <a:rPr lang="en-US" smtClean="0"/>
              <a:t>‹#›</a:t>
            </a:fld>
            <a:endParaRPr lang="en-US"/>
          </a:p>
        </p:txBody>
      </p:sp>
    </p:spTree>
    <p:extLst>
      <p:ext uri="{BB962C8B-B14F-4D97-AF65-F5344CB8AC3E}">
        <p14:creationId xmlns:p14="http://schemas.microsoft.com/office/powerpoint/2010/main" val="205970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3EE0AAF-382E-41E4-AC16-F08B9252F2F7}" type="datetimeFigureOut">
              <a:rPr lang="en-US" smtClean="0"/>
              <a:t>11/5/2023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1D80DF-3CC0-4BFB-A88A-36285F0D0AE6}" type="slidenum">
              <a:rPr lang="en-US" smtClean="0"/>
              <a:t>‹#›</a:t>
            </a:fld>
            <a:endParaRPr lang="en-US"/>
          </a:p>
        </p:txBody>
      </p:sp>
    </p:spTree>
    <p:extLst>
      <p:ext uri="{BB962C8B-B14F-4D97-AF65-F5344CB8AC3E}">
        <p14:creationId xmlns:p14="http://schemas.microsoft.com/office/powerpoint/2010/main" val="1012605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3EE0AAF-382E-41E4-AC16-F08B9252F2F7}" type="datetimeFigureOut">
              <a:rPr lang="en-US" smtClean="0"/>
              <a:t>11/5/2023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1D80DF-3CC0-4BFB-A88A-36285F0D0AE6}" type="slidenum">
              <a:rPr lang="en-US" smtClean="0"/>
              <a:t>‹#›</a:t>
            </a:fld>
            <a:endParaRPr lang="en-US"/>
          </a:p>
        </p:txBody>
      </p:sp>
    </p:spTree>
    <p:extLst>
      <p:ext uri="{BB962C8B-B14F-4D97-AF65-F5344CB8AC3E}">
        <p14:creationId xmlns:p14="http://schemas.microsoft.com/office/powerpoint/2010/main" val="1932492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EE0AAF-382E-41E4-AC16-F08B9252F2F7}" type="datetimeFigureOut">
              <a:rPr lang="en-US" smtClean="0"/>
              <a:t>11/5/2023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1D80DF-3CC0-4BFB-A88A-36285F0D0AE6}" type="slidenum">
              <a:rPr lang="en-US" smtClean="0"/>
              <a:t>‹#›</a:t>
            </a:fld>
            <a:endParaRPr lang="en-US"/>
          </a:p>
        </p:txBody>
      </p:sp>
    </p:spTree>
    <p:extLst>
      <p:ext uri="{BB962C8B-B14F-4D97-AF65-F5344CB8AC3E}">
        <p14:creationId xmlns:p14="http://schemas.microsoft.com/office/powerpoint/2010/main" val="826329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EE0AAF-382E-41E4-AC16-F08B9252F2F7}" type="datetimeFigureOut">
              <a:rPr lang="en-US" smtClean="0"/>
              <a:t>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1D80DF-3CC0-4BFB-A88A-36285F0D0AE6}" type="slidenum">
              <a:rPr lang="en-US" smtClean="0"/>
              <a:t>‹#›</a:t>
            </a:fld>
            <a:endParaRPr lang="en-US"/>
          </a:p>
        </p:txBody>
      </p:sp>
    </p:spTree>
    <p:extLst>
      <p:ext uri="{BB962C8B-B14F-4D97-AF65-F5344CB8AC3E}">
        <p14:creationId xmlns:p14="http://schemas.microsoft.com/office/powerpoint/2010/main" val="1781148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EE0AAF-382E-41E4-AC16-F08B9252F2F7}" type="datetimeFigureOut">
              <a:rPr lang="en-US" smtClean="0"/>
              <a:t>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1D80DF-3CC0-4BFB-A88A-36285F0D0AE6}" type="slidenum">
              <a:rPr lang="en-US" smtClean="0"/>
              <a:t>‹#›</a:t>
            </a:fld>
            <a:endParaRPr lang="en-US"/>
          </a:p>
        </p:txBody>
      </p:sp>
    </p:spTree>
    <p:extLst>
      <p:ext uri="{BB962C8B-B14F-4D97-AF65-F5344CB8AC3E}">
        <p14:creationId xmlns:p14="http://schemas.microsoft.com/office/powerpoint/2010/main" val="3048471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EE0AAF-382E-41E4-AC16-F08B9252F2F7}"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1D80DF-3CC0-4BFB-A88A-36285F0D0AE6}" type="slidenum">
              <a:rPr lang="en-US" smtClean="0"/>
              <a:t>‹#›</a:t>
            </a:fld>
            <a:endParaRPr lang="en-US"/>
          </a:p>
        </p:txBody>
      </p:sp>
    </p:spTree>
    <p:extLst>
      <p:ext uri="{BB962C8B-B14F-4D97-AF65-F5344CB8AC3E}">
        <p14:creationId xmlns:p14="http://schemas.microsoft.com/office/powerpoint/2010/main" val="1724266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EE0AAF-382E-41E4-AC16-F08B9252F2F7}" type="datetimeFigureOut">
              <a:rPr lang="en-US" smtClean="0"/>
              <a:t>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1D80DF-3CC0-4BFB-A88A-36285F0D0AE6}" type="slidenum">
              <a:rPr lang="en-US" smtClean="0"/>
              <a:t>‹#›</a:t>
            </a:fld>
            <a:endParaRPr lang="en-US"/>
          </a:p>
        </p:txBody>
      </p:sp>
    </p:spTree>
    <p:extLst>
      <p:ext uri="{BB962C8B-B14F-4D97-AF65-F5344CB8AC3E}">
        <p14:creationId xmlns:p14="http://schemas.microsoft.com/office/powerpoint/2010/main" val="3212543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EE0AAF-382E-41E4-AC16-F08B9252F2F7}" type="datetimeFigureOut">
              <a:rPr lang="en-US" smtClean="0"/>
              <a:t>11/5/2023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1D80DF-3CC0-4BFB-A88A-36285F0D0AE6}" type="slidenum">
              <a:rPr lang="en-US" smtClean="0"/>
              <a:t>‹#›</a:t>
            </a:fld>
            <a:endParaRPr lang="en-US"/>
          </a:p>
        </p:txBody>
      </p:sp>
    </p:spTree>
    <p:extLst>
      <p:ext uri="{BB962C8B-B14F-4D97-AF65-F5344CB8AC3E}">
        <p14:creationId xmlns:p14="http://schemas.microsoft.com/office/powerpoint/2010/main" val="2688744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448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3429000" y="1143000"/>
            <a:ext cx="5562600" cy="1470025"/>
          </a:xfrm>
        </p:spPr>
        <p:txBody>
          <a:bodyPr>
            <a:normAutofit fontScale="90000"/>
          </a:bodyPr>
          <a:lstStyle/>
          <a:p>
            <a:r>
              <a:rPr lang="en-US" sz="6700" b="1" dirty="0">
                <a:effectLst>
                  <a:outerShdw blurRad="38100" dist="38100" dir="2700000" algn="tl">
                    <a:srgbClr val="000000">
                      <a:alpha val="43137"/>
                    </a:srgbClr>
                  </a:outerShdw>
                </a:effectLst>
                <a:latin typeface="Monotype Corsiva" pitchFamily="66" charset="0"/>
              </a:rPr>
              <a:t>The Value of a Soul</a:t>
            </a:r>
            <a:br>
              <a:rPr lang="en-US" sz="6700" b="1" dirty="0">
                <a:effectLst>
                  <a:outerShdw blurRad="38100" dist="38100" dir="2700000" algn="tl">
                    <a:srgbClr val="000000">
                      <a:alpha val="43137"/>
                    </a:srgbClr>
                  </a:outerShdw>
                </a:effectLst>
                <a:latin typeface="Monotype Corsiva" pitchFamily="66" charset="0"/>
              </a:rPr>
            </a:br>
            <a:r>
              <a:rPr lang="en-US" sz="3600" b="1" dirty="0">
                <a:solidFill>
                  <a:srgbClr val="FF0000"/>
                </a:solidFill>
                <a:effectLst>
                  <a:outerShdw blurRad="38100" dist="38100" dir="2700000" algn="tl">
                    <a:srgbClr val="000000">
                      <a:alpha val="43137"/>
                    </a:srgbClr>
                  </a:outerShdw>
                </a:effectLst>
              </a:rPr>
              <a:t>Mark 8:34-38</a:t>
            </a:r>
          </a:p>
        </p:txBody>
      </p:sp>
      <p:sp>
        <p:nvSpPr>
          <p:cNvPr id="3" name="Subtitle 2"/>
          <p:cNvSpPr>
            <a:spLocks noGrp="1"/>
          </p:cNvSpPr>
          <p:nvPr>
            <p:ph type="subTitle" idx="1"/>
          </p:nvPr>
        </p:nvSpPr>
        <p:spPr>
          <a:xfrm>
            <a:off x="5562600" y="6019800"/>
            <a:ext cx="3581400" cy="838200"/>
          </a:xfrm>
        </p:spPr>
        <p:txBody>
          <a:bodyPr>
            <a:normAutofit fontScale="77500" lnSpcReduction="20000"/>
          </a:bodyPr>
          <a:lstStyle/>
          <a:p>
            <a:endParaRPr lang="en-US" b="1" dirty="0">
              <a:solidFill>
                <a:schemeClr val="tx1"/>
              </a:solidFill>
              <a:effectLst>
                <a:outerShdw blurRad="38100" dist="38100" dir="2700000" algn="tl">
                  <a:srgbClr val="000000">
                    <a:alpha val="43137"/>
                  </a:srgbClr>
                </a:outerShdw>
              </a:effectLst>
            </a:endParaRPr>
          </a:p>
          <a:p>
            <a:r>
              <a:rPr lang="en-US" b="1" dirty="0">
                <a:solidFill>
                  <a:schemeClr val="tx1"/>
                </a:solidFill>
                <a:effectLst>
                  <a:outerShdw blurRad="38100" dist="38100" dir="2700000" algn="tl">
                    <a:srgbClr val="000000">
                      <a:alpha val="43137"/>
                    </a:srgbClr>
                  </a:outerShdw>
                </a:effectLst>
              </a:rPr>
              <a:t>Pastor Rod M. </a:t>
            </a:r>
            <a:r>
              <a:rPr lang="en-US" b="1" dirty="0" err="1">
                <a:solidFill>
                  <a:schemeClr val="tx1"/>
                </a:solidFill>
                <a:effectLst>
                  <a:outerShdw blurRad="38100" dist="38100" dir="2700000" algn="tl">
                    <a:srgbClr val="000000">
                      <a:alpha val="43137"/>
                    </a:srgbClr>
                  </a:outerShdw>
                </a:effectLst>
              </a:rPr>
              <a:t>Lago</a:t>
            </a:r>
            <a:endParaRPr lang="en-US"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84599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a:solidFill>
            <a:schemeClr val="bg1">
              <a:alpha val="68000"/>
            </a:schemeClr>
          </a:solidFill>
        </p:spPr>
        <p:txBody>
          <a:bodyPr>
            <a:normAutofit fontScale="92500"/>
          </a:bodyPr>
          <a:lstStyle/>
          <a:p>
            <a:pPr marL="0" indent="0">
              <a:buNone/>
            </a:pPr>
            <a:r>
              <a:rPr lang="en-US" sz="3900" b="1" dirty="0">
                <a:effectLst>
                  <a:outerShdw blurRad="38100" dist="38100" dir="2700000" algn="tl">
                    <a:srgbClr val="000000">
                      <a:alpha val="43137"/>
                    </a:srgbClr>
                  </a:outerShdw>
                </a:effectLst>
              </a:rPr>
              <a:t>Mark 8:34-38 New International Version (NIV)</a:t>
            </a:r>
          </a:p>
          <a:p>
            <a:pPr marL="0" indent="0">
              <a:buNone/>
            </a:pPr>
            <a:r>
              <a:rPr lang="en-US" sz="3900" b="1" dirty="0">
                <a:effectLst>
                  <a:outerShdw blurRad="38100" dist="38100" dir="2700000" algn="tl">
                    <a:srgbClr val="000000">
                      <a:alpha val="43137"/>
                    </a:srgbClr>
                  </a:outerShdw>
                </a:effectLst>
              </a:rPr>
              <a:t>The Way of the Cross</a:t>
            </a:r>
          </a:p>
          <a:p>
            <a:pPr marL="0" indent="0">
              <a:buNone/>
            </a:pPr>
            <a:r>
              <a:rPr lang="en-US" sz="3900" b="1" dirty="0">
                <a:effectLst>
                  <a:outerShdw blurRad="38100" dist="38100" dir="2700000" algn="tl">
                    <a:srgbClr val="000000">
                      <a:alpha val="43137"/>
                    </a:srgbClr>
                  </a:outerShdw>
                </a:effectLst>
              </a:rPr>
              <a:t>34 Then he called the crowd to him along with his disciples and said: “Whoever wants to be my disciple must deny themselves and take up their cross and follow me. 35 For whoever wants to save their life[a] will lose it, but whoever loses their life for me and for the gospel will save it.</a:t>
            </a:r>
          </a:p>
        </p:txBody>
      </p:sp>
    </p:spTree>
    <p:extLst>
      <p:ext uri="{BB962C8B-B14F-4D97-AF65-F5344CB8AC3E}">
        <p14:creationId xmlns:p14="http://schemas.microsoft.com/office/powerpoint/2010/main" val="728327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4525963"/>
          </a:xfrm>
          <a:solidFill>
            <a:schemeClr val="bg1">
              <a:alpha val="68000"/>
            </a:schemeClr>
          </a:solidFill>
        </p:spPr>
        <p:txBody>
          <a:bodyPr>
            <a:normAutofit fontScale="92500" lnSpcReduction="20000"/>
          </a:bodyPr>
          <a:lstStyle/>
          <a:p>
            <a:pPr marL="0" indent="0">
              <a:buNone/>
            </a:pPr>
            <a:endParaRPr lang="en-US" dirty="0"/>
          </a:p>
          <a:p>
            <a:pPr marL="0" indent="0">
              <a:buNone/>
            </a:pPr>
            <a:r>
              <a:rPr lang="en-US" sz="4300" b="1" dirty="0">
                <a:effectLst>
                  <a:outerShdw blurRad="38100" dist="38100" dir="2700000" algn="tl">
                    <a:srgbClr val="000000">
                      <a:alpha val="43137"/>
                    </a:srgbClr>
                  </a:outerShdw>
                </a:effectLst>
              </a:rPr>
              <a:t>36 What good is it for someone to gain the whole world, yet forfeit their soul? 37 Or what can anyone give in exchange for their soul? 38 If anyone is ashamed of me and my words in this adulterous and sinful generation, the Son of Man will be ashamed of them when he comes in his Father’s glory with the holy angels.”</a:t>
            </a:r>
          </a:p>
        </p:txBody>
      </p:sp>
    </p:spTree>
    <p:extLst>
      <p:ext uri="{BB962C8B-B14F-4D97-AF65-F5344CB8AC3E}">
        <p14:creationId xmlns:p14="http://schemas.microsoft.com/office/powerpoint/2010/main" val="2945116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962400" y="1600200"/>
            <a:ext cx="5181600" cy="4525963"/>
          </a:xfrm>
        </p:spPr>
        <p:txBody>
          <a:bodyPr/>
          <a:lstStyle/>
          <a:p>
            <a:pPr marL="0" indent="0">
              <a:buNone/>
            </a:pPr>
            <a:endParaRPr lang="en-US" dirty="0"/>
          </a:p>
          <a:p>
            <a:pPr marL="0" indent="0">
              <a:buNone/>
            </a:pPr>
            <a:endParaRPr lang="en-US" dirty="0"/>
          </a:p>
          <a:p>
            <a:pPr marL="0" indent="0">
              <a:buNone/>
            </a:pPr>
            <a:r>
              <a:rPr lang="en-US" sz="4800" b="1" dirty="0">
                <a:effectLst>
                  <a:outerShdw blurRad="38100" dist="38100" dir="2700000" algn="tl">
                    <a:srgbClr val="000000">
                      <a:alpha val="43137"/>
                    </a:srgbClr>
                  </a:outerShdw>
                </a:effectLst>
                <a:latin typeface="Monotype Corsiva" pitchFamily="66" charset="0"/>
              </a:rPr>
              <a:t>I. Your Soul is Eternal</a:t>
            </a:r>
          </a:p>
        </p:txBody>
      </p:sp>
    </p:spTree>
    <p:extLst>
      <p:ext uri="{BB962C8B-B14F-4D97-AF65-F5344CB8AC3E}">
        <p14:creationId xmlns:p14="http://schemas.microsoft.com/office/powerpoint/2010/main" val="1829552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22" y="0"/>
            <a:ext cx="913227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722" y="1600200"/>
            <a:ext cx="9132278" cy="4525963"/>
          </a:xfrm>
          <a:solidFill>
            <a:schemeClr val="bg1">
              <a:alpha val="70000"/>
            </a:schemeClr>
          </a:solidFill>
        </p:spPr>
        <p:txBody>
          <a:bodyPr>
            <a:normAutofit/>
          </a:bodyPr>
          <a:lstStyle/>
          <a:p>
            <a:pPr marL="0" indent="0">
              <a:buNone/>
            </a:pPr>
            <a:r>
              <a:rPr lang="en-US" sz="4000" b="1" dirty="0">
                <a:effectLst>
                  <a:outerShdw blurRad="38100" dist="38100" dir="2700000" algn="tl">
                    <a:srgbClr val="000000">
                      <a:alpha val="43137"/>
                    </a:srgbClr>
                  </a:outerShdw>
                </a:effectLst>
              </a:rPr>
              <a:t>Genesis 2:7 King James Version (KJV)</a:t>
            </a:r>
          </a:p>
          <a:p>
            <a:pPr marL="0" indent="0">
              <a:buNone/>
            </a:pPr>
            <a:endParaRPr lang="en-US" sz="4000" b="1" dirty="0">
              <a:effectLst>
                <a:outerShdw blurRad="38100" dist="38100" dir="2700000" algn="tl">
                  <a:srgbClr val="000000">
                    <a:alpha val="43137"/>
                  </a:srgbClr>
                </a:outerShdw>
              </a:effectLst>
            </a:endParaRPr>
          </a:p>
          <a:p>
            <a:pPr marL="0" indent="0">
              <a:buNone/>
            </a:pPr>
            <a:r>
              <a:rPr lang="en-US" sz="4000" b="1" dirty="0">
                <a:effectLst>
                  <a:outerShdw blurRad="38100" dist="38100" dir="2700000" algn="tl">
                    <a:srgbClr val="000000">
                      <a:alpha val="43137"/>
                    </a:srgbClr>
                  </a:outerShdw>
                </a:effectLst>
              </a:rPr>
              <a:t>7 And the Lord God </a:t>
            </a:r>
            <a:r>
              <a:rPr lang="en-US" sz="4000" b="1" u="sng" dirty="0">
                <a:effectLst>
                  <a:outerShdw blurRad="38100" dist="38100" dir="2700000" algn="tl">
                    <a:srgbClr val="000000">
                      <a:alpha val="43137"/>
                    </a:srgbClr>
                  </a:outerShdw>
                </a:effectLst>
              </a:rPr>
              <a:t>formed man of the dust </a:t>
            </a:r>
            <a:r>
              <a:rPr lang="en-US" sz="4000" b="1" dirty="0">
                <a:effectLst>
                  <a:outerShdw blurRad="38100" dist="38100" dir="2700000" algn="tl">
                    <a:srgbClr val="000000">
                      <a:alpha val="43137"/>
                    </a:srgbClr>
                  </a:outerShdw>
                </a:effectLst>
              </a:rPr>
              <a:t>of the ground, and </a:t>
            </a:r>
            <a:r>
              <a:rPr lang="en-US" sz="4000" b="1" u="sng" dirty="0">
                <a:effectLst>
                  <a:outerShdw blurRad="38100" dist="38100" dir="2700000" algn="tl">
                    <a:srgbClr val="000000">
                      <a:alpha val="43137"/>
                    </a:srgbClr>
                  </a:outerShdw>
                </a:effectLst>
              </a:rPr>
              <a:t>breathed into his nostrils the breath of life</a:t>
            </a:r>
            <a:r>
              <a:rPr lang="en-US" sz="4000" b="1" dirty="0">
                <a:effectLst>
                  <a:outerShdw blurRad="38100" dist="38100" dir="2700000" algn="tl">
                    <a:srgbClr val="000000">
                      <a:alpha val="43137"/>
                    </a:srgbClr>
                  </a:outerShdw>
                </a:effectLst>
              </a:rPr>
              <a:t>; and </a:t>
            </a:r>
            <a:r>
              <a:rPr lang="en-US" sz="4000" b="1" u="sng" dirty="0">
                <a:effectLst>
                  <a:outerShdw blurRad="38100" dist="38100" dir="2700000" algn="tl">
                    <a:srgbClr val="000000">
                      <a:alpha val="43137"/>
                    </a:srgbClr>
                  </a:outerShdw>
                </a:effectLst>
              </a:rPr>
              <a:t>man became a living soul.</a:t>
            </a:r>
          </a:p>
        </p:txBody>
      </p:sp>
    </p:spTree>
    <p:extLst>
      <p:ext uri="{BB962C8B-B14F-4D97-AF65-F5344CB8AC3E}">
        <p14:creationId xmlns:p14="http://schemas.microsoft.com/office/powerpoint/2010/main" val="3672722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6200"/>
            <a:ext cx="9144001"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4525963"/>
          </a:xfrm>
          <a:solidFill>
            <a:schemeClr val="bg1">
              <a:alpha val="50000"/>
            </a:schemeClr>
          </a:solidFill>
        </p:spPr>
        <p:txBody>
          <a:bodyPr>
            <a:noAutofit/>
          </a:bodyPr>
          <a:lstStyle/>
          <a:p>
            <a:pPr marL="0" indent="0">
              <a:buNone/>
            </a:pPr>
            <a:r>
              <a:rPr lang="en-US" sz="4000" b="1" dirty="0"/>
              <a:t>1 Thessalonians 5:23(NIV)</a:t>
            </a:r>
          </a:p>
          <a:p>
            <a:pPr marL="0" indent="0">
              <a:buNone/>
            </a:pPr>
            <a:endParaRPr lang="en-US" sz="4000" b="1" dirty="0"/>
          </a:p>
          <a:p>
            <a:pPr marL="0" indent="0">
              <a:buNone/>
            </a:pPr>
            <a:r>
              <a:rPr lang="en-US" sz="4000" b="1" dirty="0"/>
              <a:t>23 May God himself, the God of peace, sanctify you through and through. May your whole </a:t>
            </a:r>
            <a:r>
              <a:rPr lang="en-US" sz="4000" b="1" u="sng" dirty="0"/>
              <a:t>spirit</a:t>
            </a:r>
            <a:r>
              <a:rPr lang="en-US" sz="4000" b="1" dirty="0"/>
              <a:t>, </a:t>
            </a:r>
            <a:r>
              <a:rPr lang="en-US" sz="4000" b="1" u="sng" dirty="0"/>
              <a:t>soul</a:t>
            </a:r>
            <a:r>
              <a:rPr lang="en-US" sz="4000" b="1" dirty="0"/>
              <a:t> and </a:t>
            </a:r>
            <a:r>
              <a:rPr lang="en-US" sz="4000" b="1" u="sng" dirty="0"/>
              <a:t>body</a:t>
            </a:r>
            <a:r>
              <a:rPr lang="en-US" sz="4000" b="1" dirty="0"/>
              <a:t> be kept blameless at the coming of our Lord Jesus Christ.</a:t>
            </a:r>
          </a:p>
        </p:txBody>
      </p:sp>
    </p:spTree>
    <p:extLst>
      <p:ext uri="{BB962C8B-B14F-4D97-AF65-F5344CB8AC3E}">
        <p14:creationId xmlns:p14="http://schemas.microsoft.com/office/powerpoint/2010/main" val="3458367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88" y="22485"/>
            <a:ext cx="9126511" cy="3787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3973460"/>
            <a:ext cx="9144000" cy="2849563"/>
          </a:xfrm>
          <a:solidFill>
            <a:schemeClr val="tx1"/>
          </a:solidFill>
        </p:spPr>
        <p:txBody>
          <a:bodyPr>
            <a:normAutofit fontScale="92500" lnSpcReduction="20000"/>
          </a:bodyPr>
          <a:lstStyle/>
          <a:p>
            <a:pPr marL="0" indent="0">
              <a:buNone/>
            </a:pPr>
            <a:r>
              <a:rPr lang="en-US" sz="3900" b="1" u="sng" dirty="0">
                <a:solidFill>
                  <a:schemeClr val="bg1"/>
                </a:solidFill>
                <a:effectLst>
                  <a:outerShdw blurRad="38100" dist="38100" dir="2700000" algn="tl">
                    <a:srgbClr val="000000">
                      <a:alpha val="43137"/>
                    </a:srgbClr>
                  </a:outerShdw>
                </a:effectLst>
              </a:rPr>
              <a:t>Characteristics of a Soul.</a:t>
            </a:r>
          </a:p>
          <a:p>
            <a:pPr marL="0" indent="0">
              <a:buNone/>
            </a:pPr>
            <a:endParaRPr lang="en-US" dirty="0">
              <a:solidFill>
                <a:schemeClr val="bg1"/>
              </a:solidFill>
            </a:endParaRPr>
          </a:p>
          <a:p>
            <a:pPr marL="514350" indent="-514350">
              <a:buAutoNum type="arabicPeriod"/>
            </a:pPr>
            <a:r>
              <a:rPr lang="en-US" sz="3500" b="1" dirty="0">
                <a:solidFill>
                  <a:srgbClr val="FFFF00"/>
                </a:solidFill>
                <a:effectLst>
                  <a:outerShdw blurRad="38100" dist="38100" dir="2700000" algn="tl">
                    <a:srgbClr val="000000">
                      <a:alpha val="43137"/>
                    </a:srgbClr>
                  </a:outerShdw>
                </a:effectLst>
              </a:rPr>
              <a:t>Mind</a:t>
            </a:r>
            <a:r>
              <a:rPr lang="en-US" sz="3500" b="1" dirty="0">
                <a:solidFill>
                  <a:schemeClr val="bg1"/>
                </a:solidFill>
                <a:effectLst>
                  <a:outerShdw blurRad="38100" dist="38100" dir="2700000" algn="tl">
                    <a:srgbClr val="000000">
                      <a:alpha val="43137"/>
                    </a:srgbClr>
                  </a:outerShdw>
                </a:effectLst>
              </a:rPr>
              <a:t> - (Wisdom, knowledge, Understanding)</a:t>
            </a:r>
          </a:p>
          <a:p>
            <a:pPr marL="514350" indent="-514350">
              <a:buAutoNum type="arabicPeriod"/>
            </a:pPr>
            <a:r>
              <a:rPr lang="en-US" sz="3500" b="1" dirty="0">
                <a:solidFill>
                  <a:srgbClr val="FF0000"/>
                </a:solidFill>
                <a:effectLst>
                  <a:outerShdw blurRad="38100" dist="38100" dir="2700000" algn="tl">
                    <a:srgbClr val="000000">
                      <a:alpha val="43137"/>
                    </a:srgbClr>
                  </a:outerShdw>
                </a:effectLst>
              </a:rPr>
              <a:t>Will</a:t>
            </a:r>
            <a:r>
              <a:rPr lang="en-US" sz="3500" b="1" dirty="0">
                <a:solidFill>
                  <a:schemeClr val="bg1"/>
                </a:solidFill>
                <a:effectLst>
                  <a:outerShdw blurRad="38100" dist="38100" dir="2700000" algn="tl">
                    <a:srgbClr val="000000">
                      <a:alpha val="43137"/>
                    </a:srgbClr>
                  </a:outerShdw>
                </a:effectLst>
              </a:rPr>
              <a:t> – (Decision Making)</a:t>
            </a:r>
          </a:p>
          <a:p>
            <a:pPr marL="514350" indent="-514350">
              <a:buAutoNum type="arabicPeriod"/>
            </a:pPr>
            <a:r>
              <a:rPr lang="en-US" sz="3500" b="1" dirty="0">
                <a:solidFill>
                  <a:srgbClr val="0070C0"/>
                </a:solidFill>
                <a:effectLst>
                  <a:outerShdw blurRad="38100" dist="38100" dir="2700000" algn="tl">
                    <a:srgbClr val="000000">
                      <a:alpha val="43137"/>
                    </a:srgbClr>
                  </a:outerShdw>
                </a:effectLst>
              </a:rPr>
              <a:t>Emotion</a:t>
            </a:r>
            <a:r>
              <a:rPr lang="en-US" sz="3500" b="1" dirty="0">
                <a:solidFill>
                  <a:schemeClr val="bg1"/>
                </a:solidFill>
                <a:effectLst>
                  <a:outerShdw blurRad="38100" dist="38100" dir="2700000" algn="tl">
                    <a:srgbClr val="000000">
                      <a:alpha val="43137"/>
                    </a:srgbClr>
                  </a:outerShdw>
                </a:effectLst>
              </a:rPr>
              <a:t> – (happiness, sadness, Angry, affection, love)</a:t>
            </a:r>
          </a:p>
        </p:txBody>
      </p:sp>
    </p:spTree>
    <p:extLst>
      <p:ext uri="{BB962C8B-B14F-4D97-AF65-F5344CB8AC3E}">
        <p14:creationId xmlns:p14="http://schemas.microsoft.com/office/powerpoint/2010/main" val="4145814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2"/>
            <a:ext cx="9144000" cy="6846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bg1">
              <a:alpha val="70000"/>
            </a:schemeClr>
          </a:solidFill>
        </p:spPr>
        <p:txBody>
          <a:bodyPr>
            <a:normAutofit/>
          </a:bodyPr>
          <a:lstStyle/>
          <a:p>
            <a:pPr marL="0" indent="0">
              <a:buNone/>
            </a:pPr>
            <a:r>
              <a:rPr lang="en-US" sz="4000" b="1" dirty="0">
                <a:effectLst>
                  <a:outerShdw blurRad="38100" dist="38100" dir="2700000" algn="tl">
                    <a:srgbClr val="000000">
                      <a:alpha val="43137"/>
                    </a:srgbClr>
                  </a:outerShdw>
                </a:effectLst>
              </a:rPr>
              <a:t>Hebrews 9:27 (NKJV)</a:t>
            </a:r>
          </a:p>
          <a:p>
            <a:pPr marL="0" indent="0">
              <a:buNone/>
            </a:pPr>
            <a:endParaRPr lang="en-US" sz="4000" b="1" dirty="0">
              <a:effectLst>
                <a:outerShdw blurRad="38100" dist="38100" dir="2700000" algn="tl">
                  <a:srgbClr val="000000">
                    <a:alpha val="43137"/>
                  </a:srgbClr>
                </a:outerShdw>
              </a:effectLst>
            </a:endParaRPr>
          </a:p>
          <a:p>
            <a:pPr marL="0" indent="0">
              <a:buNone/>
            </a:pPr>
            <a:r>
              <a:rPr lang="en-US" sz="4000" b="1" dirty="0">
                <a:effectLst>
                  <a:outerShdw blurRad="38100" dist="38100" dir="2700000" algn="tl">
                    <a:srgbClr val="000000">
                      <a:alpha val="43137"/>
                    </a:srgbClr>
                  </a:outerShdw>
                </a:effectLst>
              </a:rPr>
              <a:t>27 And as it is appointed for men to die once, but after this the judgment,</a:t>
            </a:r>
          </a:p>
        </p:txBody>
      </p:sp>
    </p:spTree>
    <p:extLst>
      <p:ext uri="{BB962C8B-B14F-4D97-AF65-F5344CB8AC3E}">
        <p14:creationId xmlns:p14="http://schemas.microsoft.com/office/powerpoint/2010/main" val="2523510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90" y="0"/>
            <a:ext cx="913171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4267200"/>
            <a:ext cx="9131710" cy="2087563"/>
          </a:xfrm>
          <a:solidFill>
            <a:schemeClr val="bg1">
              <a:alpha val="74000"/>
            </a:schemeClr>
          </a:solidFill>
        </p:spPr>
        <p:txBody>
          <a:bodyPr>
            <a:noAutofit/>
          </a:bodyPr>
          <a:lstStyle/>
          <a:p>
            <a:pPr marL="0" indent="0" algn="ctr">
              <a:buNone/>
            </a:pPr>
            <a:r>
              <a:rPr lang="en-US" sz="4000" b="1" dirty="0">
                <a:effectLst>
                  <a:outerShdw blurRad="38100" dist="38100" dir="2700000" algn="tl">
                    <a:srgbClr val="000000">
                      <a:alpha val="43137"/>
                    </a:srgbClr>
                  </a:outerShdw>
                </a:effectLst>
              </a:rPr>
              <a:t>“There is an appointed time and season for everyone to die once, but no one knows when is the time of our death.”</a:t>
            </a:r>
          </a:p>
        </p:txBody>
      </p:sp>
    </p:spTree>
    <p:extLst>
      <p:ext uri="{BB962C8B-B14F-4D97-AF65-F5344CB8AC3E}">
        <p14:creationId xmlns:p14="http://schemas.microsoft.com/office/powerpoint/2010/main" val="3183084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4648200"/>
          </a:xfrm>
          <a:solidFill>
            <a:schemeClr val="bg1">
              <a:alpha val="51000"/>
            </a:schemeClr>
          </a:solidFill>
        </p:spPr>
        <p:txBody>
          <a:bodyPr>
            <a:noAutofit/>
          </a:bodyPr>
          <a:lstStyle/>
          <a:p>
            <a:pPr marL="0" indent="0">
              <a:buNone/>
            </a:pPr>
            <a:r>
              <a:rPr lang="en-US" sz="4000" b="1" u="sng" dirty="0">
                <a:effectLst>
                  <a:outerShdw blurRad="38100" dist="38100" dir="2700000" algn="tl">
                    <a:srgbClr val="000000">
                      <a:alpha val="43137"/>
                    </a:srgbClr>
                  </a:outerShdw>
                </a:effectLst>
              </a:rPr>
              <a:t>Second Death</a:t>
            </a:r>
          </a:p>
          <a:p>
            <a:pPr marL="0" indent="0">
              <a:buNone/>
            </a:pPr>
            <a:r>
              <a:rPr lang="en-US" sz="4000" b="1" dirty="0">
                <a:effectLst>
                  <a:outerShdw blurRad="38100" dist="38100" dir="2700000" algn="tl">
                    <a:srgbClr val="000000">
                      <a:alpha val="43137"/>
                    </a:srgbClr>
                  </a:outerShdw>
                </a:effectLst>
              </a:rPr>
              <a:t>Revelation 20:14-15 (NKJV)</a:t>
            </a:r>
          </a:p>
          <a:p>
            <a:pPr marL="0" indent="0">
              <a:buNone/>
            </a:pPr>
            <a:endParaRPr lang="en-US" sz="4000" b="1" dirty="0">
              <a:effectLst>
                <a:outerShdw blurRad="38100" dist="38100" dir="2700000" algn="tl">
                  <a:srgbClr val="000000">
                    <a:alpha val="43137"/>
                  </a:srgbClr>
                </a:outerShdw>
              </a:effectLst>
            </a:endParaRPr>
          </a:p>
          <a:p>
            <a:pPr marL="0" indent="0">
              <a:buNone/>
            </a:pPr>
            <a:r>
              <a:rPr lang="en-US" sz="4000" b="1" dirty="0">
                <a:effectLst>
                  <a:outerShdw blurRad="38100" dist="38100" dir="2700000" algn="tl">
                    <a:srgbClr val="000000">
                      <a:alpha val="43137"/>
                    </a:srgbClr>
                  </a:outerShdw>
                </a:effectLst>
              </a:rPr>
              <a:t>14 Then Death and Hades were cast into the lake of fire. This is the second death. 15 And anyone not found written in the Book of Life was cast into the lake of fire.</a:t>
            </a:r>
          </a:p>
        </p:txBody>
      </p:sp>
    </p:spTree>
    <p:extLst>
      <p:ext uri="{BB962C8B-B14F-4D97-AF65-F5344CB8AC3E}">
        <p14:creationId xmlns:p14="http://schemas.microsoft.com/office/powerpoint/2010/main" val="4272197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54"/>
            <a:ext cx="9121406" cy="6852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2273545"/>
            <a:ext cx="9121406" cy="2316163"/>
          </a:xfrm>
          <a:solidFill>
            <a:schemeClr val="bg1">
              <a:alpha val="48000"/>
            </a:schemeClr>
          </a:solidFill>
        </p:spPr>
        <p:txBody>
          <a:bodyPr>
            <a:normAutofit/>
          </a:bodyPr>
          <a:lstStyle/>
          <a:p>
            <a:pPr marL="0" indent="0" algn="ctr">
              <a:buNone/>
            </a:pPr>
            <a:r>
              <a:rPr lang="en-US" sz="4400" b="1" dirty="0">
                <a:effectLst>
                  <a:outerShdw blurRad="38100" dist="38100" dir="2700000" algn="tl">
                    <a:srgbClr val="000000">
                      <a:alpha val="43137"/>
                    </a:srgbClr>
                  </a:outerShdw>
                </a:effectLst>
              </a:rPr>
              <a:t>“Your Eternity does not begin when you die, Your Eternity begin when you say Yes to Jesus today.”</a:t>
            </a:r>
          </a:p>
        </p:txBody>
      </p:sp>
    </p:spTree>
    <p:extLst>
      <p:ext uri="{BB962C8B-B14F-4D97-AF65-F5344CB8AC3E}">
        <p14:creationId xmlns:p14="http://schemas.microsoft.com/office/powerpoint/2010/main" val="892448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3999"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581401" y="1600200"/>
            <a:ext cx="5562598" cy="4525963"/>
          </a:xfrm>
        </p:spPr>
        <p:txBody>
          <a:bodyPr>
            <a:normAutofit/>
          </a:bodyPr>
          <a:lstStyle/>
          <a:p>
            <a:pPr marL="0" indent="0">
              <a:buNone/>
            </a:pPr>
            <a:r>
              <a:rPr lang="en-US" sz="4400" b="1" dirty="0">
                <a:effectLst>
                  <a:outerShdw blurRad="38100" dist="38100" dir="2700000" algn="tl">
                    <a:srgbClr val="000000">
                      <a:alpha val="43137"/>
                    </a:srgbClr>
                  </a:outerShdw>
                </a:effectLst>
                <a:latin typeface="Monotype Corsiva" pitchFamily="66" charset="0"/>
              </a:rPr>
              <a:t>II. Your Soul’s Creativity.</a:t>
            </a:r>
          </a:p>
        </p:txBody>
      </p:sp>
    </p:spTree>
    <p:extLst>
      <p:ext uri="{BB962C8B-B14F-4D97-AF65-F5344CB8AC3E}">
        <p14:creationId xmlns:p14="http://schemas.microsoft.com/office/powerpoint/2010/main" val="2797704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0" y="762000"/>
            <a:ext cx="9144000" cy="4525963"/>
          </a:xfrm>
        </p:spPr>
        <p:txBody>
          <a:bodyPr>
            <a:normAutofit/>
          </a:bodyPr>
          <a:lstStyle/>
          <a:p>
            <a:pPr marL="0" indent="0">
              <a:buNone/>
            </a:pPr>
            <a:r>
              <a:rPr lang="en-US" sz="3600" b="1" dirty="0">
                <a:solidFill>
                  <a:schemeClr val="bg1"/>
                </a:solidFill>
                <a:effectLst>
                  <a:outerShdw blurRad="38100" dist="38100" dir="2700000" algn="tl">
                    <a:srgbClr val="000000">
                      <a:alpha val="43137"/>
                    </a:srgbClr>
                  </a:outerShdw>
                </a:effectLst>
              </a:rPr>
              <a:t>Ephesians 2:10 (NKJV)</a:t>
            </a:r>
          </a:p>
          <a:p>
            <a:pPr marL="0" indent="0">
              <a:buNone/>
            </a:pPr>
            <a:endParaRPr lang="en-US" sz="3600" b="1" dirty="0">
              <a:solidFill>
                <a:schemeClr val="bg1"/>
              </a:solidFill>
              <a:effectLst>
                <a:outerShdw blurRad="38100" dist="38100" dir="2700000" algn="tl">
                  <a:srgbClr val="000000">
                    <a:alpha val="43137"/>
                  </a:srgbClr>
                </a:outerShdw>
              </a:effectLst>
            </a:endParaRPr>
          </a:p>
          <a:p>
            <a:pPr marL="0" indent="0">
              <a:buNone/>
            </a:pPr>
            <a:r>
              <a:rPr lang="en-US" sz="3600" b="1" dirty="0">
                <a:solidFill>
                  <a:schemeClr val="bg1"/>
                </a:solidFill>
                <a:effectLst>
                  <a:outerShdw blurRad="38100" dist="38100" dir="2700000" algn="tl">
                    <a:srgbClr val="000000">
                      <a:alpha val="43137"/>
                    </a:srgbClr>
                  </a:outerShdw>
                </a:effectLst>
              </a:rPr>
              <a:t>10 For we are His </a:t>
            </a:r>
            <a:r>
              <a:rPr lang="en-US" sz="3600" b="1" u="sng" dirty="0">
                <a:solidFill>
                  <a:srgbClr val="FFFF00"/>
                </a:solidFill>
                <a:effectLst>
                  <a:outerShdw blurRad="38100" dist="38100" dir="2700000" algn="tl">
                    <a:srgbClr val="000000">
                      <a:alpha val="43137"/>
                    </a:srgbClr>
                  </a:outerShdw>
                </a:effectLst>
              </a:rPr>
              <a:t>workmanship</a:t>
            </a:r>
            <a:r>
              <a:rPr lang="en-US" sz="3600" b="1" dirty="0">
                <a:solidFill>
                  <a:srgbClr val="FFFF00"/>
                </a:solidFill>
                <a:effectLst>
                  <a:outerShdw blurRad="38100" dist="38100" dir="2700000" algn="tl">
                    <a:srgbClr val="000000">
                      <a:alpha val="43137"/>
                    </a:srgbClr>
                  </a:outerShdw>
                </a:effectLst>
              </a:rPr>
              <a:t>,</a:t>
            </a:r>
            <a:r>
              <a:rPr lang="en-US" sz="3600" b="1" dirty="0">
                <a:solidFill>
                  <a:schemeClr val="bg1"/>
                </a:solidFill>
                <a:effectLst>
                  <a:outerShdw blurRad="38100" dist="38100" dir="2700000" algn="tl">
                    <a:srgbClr val="000000">
                      <a:alpha val="43137"/>
                    </a:srgbClr>
                  </a:outerShdw>
                </a:effectLst>
              </a:rPr>
              <a:t> created in Christ Jesus for good works, which God prepared beforehand that we should walk in them.</a:t>
            </a:r>
          </a:p>
        </p:txBody>
      </p:sp>
    </p:spTree>
    <p:extLst>
      <p:ext uri="{BB962C8B-B14F-4D97-AF65-F5344CB8AC3E}">
        <p14:creationId xmlns:p14="http://schemas.microsoft.com/office/powerpoint/2010/main" val="1923797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065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65528" y="5683469"/>
            <a:ext cx="8229600" cy="1143000"/>
          </a:xfrm>
        </p:spPr>
        <p:txBody>
          <a:bodyPr/>
          <a:lstStyle/>
          <a:p>
            <a:endParaRPr lang="en-US" dirty="0"/>
          </a:p>
        </p:txBody>
      </p:sp>
      <p:sp>
        <p:nvSpPr>
          <p:cNvPr id="3" name="Content Placeholder 2"/>
          <p:cNvSpPr>
            <a:spLocks noGrp="1"/>
          </p:cNvSpPr>
          <p:nvPr>
            <p:ph idx="1"/>
          </p:nvPr>
        </p:nvSpPr>
        <p:spPr>
          <a:xfrm>
            <a:off x="0" y="304800"/>
            <a:ext cx="9144000" cy="3429000"/>
          </a:xfrm>
        </p:spPr>
        <p:txBody>
          <a:bodyPr>
            <a:noAutofit/>
          </a:bodyPr>
          <a:lstStyle/>
          <a:p>
            <a:pPr marL="0" indent="0">
              <a:buNone/>
            </a:pPr>
            <a:r>
              <a:rPr lang="en-US" sz="3600" b="1" dirty="0">
                <a:solidFill>
                  <a:schemeClr val="bg1"/>
                </a:solidFill>
                <a:effectLst>
                  <a:outerShdw blurRad="38100" dist="38100" dir="2700000" algn="tl">
                    <a:srgbClr val="000000">
                      <a:alpha val="43137"/>
                    </a:srgbClr>
                  </a:outerShdw>
                </a:effectLst>
              </a:rPr>
              <a:t>Psalm 139:14(NKJV)</a:t>
            </a:r>
          </a:p>
          <a:p>
            <a:pPr marL="0" indent="0">
              <a:buNone/>
            </a:pPr>
            <a:endParaRPr lang="en-US" sz="3600" b="1" dirty="0">
              <a:solidFill>
                <a:schemeClr val="bg1"/>
              </a:solidFill>
              <a:effectLst>
                <a:outerShdw blurRad="38100" dist="38100" dir="2700000" algn="tl">
                  <a:srgbClr val="000000">
                    <a:alpha val="43137"/>
                  </a:srgbClr>
                </a:outerShdw>
              </a:effectLst>
            </a:endParaRPr>
          </a:p>
          <a:p>
            <a:pPr marL="0" indent="0">
              <a:buNone/>
            </a:pPr>
            <a:r>
              <a:rPr lang="en-US" sz="3600" b="1" dirty="0">
                <a:solidFill>
                  <a:schemeClr val="bg1"/>
                </a:solidFill>
                <a:effectLst>
                  <a:outerShdw blurRad="38100" dist="38100" dir="2700000" algn="tl">
                    <a:srgbClr val="000000">
                      <a:alpha val="43137"/>
                    </a:srgbClr>
                  </a:outerShdw>
                </a:effectLst>
              </a:rPr>
              <a:t>14 I will praise You, for I am </a:t>
            </a:r>
            <a:r>
              <a:rPr lang="en-US" sz="3600" b="1" u="sng" dirty="0">
                <a:solidFill>
                  <a:srgbClr val="FFFF00"/>
                </a:solidFill>
                <a:effectLst>
                  <a:outerShdw blurRad="38100" dist="38100" dir="2700000" algn="tl">
                    <a:srgbClr val="000000">
                      <a:alpha val="43137"/>
                    </a:srgbClr>
                  </a:outerShdw>
                </a:effectLst>
              </a:rPr>
              <a:t>fearfully</a:t>
            </a:r>
            <a:r>
              <a:rPr lang="en-US" sz="3600" b="1" u="sng" dirty="0">
                <a:solidFill>
                  <a:schemeClr val="bg1"/>
                </a:solidFill>
                <a:effectLst>
                  <a:outerShdw blurRad="38100" dist="38100" dir="2700000" algn="tl">
                    <a:srgbClr val="000000">
                      <a:alpha val="43137"/>
                    </a:srgbClr>
                  </a:outerShdw>
                </a:effectLst>
              </a:rPr>
              <a:t> </a:t>
            </a:r>
            <a:r>
              <a:rPr lang="en-US" sz="3600" b="1" dirty="0">
                <a:solidFill>
                  <a:schemeClr val="bg1"/>
                </a:solidFill>
                <a:effectLst>
                  <a:outerShdw blurRad="38100" dist="38100" dir="2700000" algn="tl">
                    <a:srgbClr val="000000">
                      <a:alpha val="43137"/>
                    </a:srgbClr>
                  </a:outerShdw>
                </a:effectLst>
              </a:rPr>
              <a:t>and </a:t>
            </a:r>
            <a:r>
              <a:rPr lang="en-US" sz="3600" b="1" u="sng" dirty="0">
                <a:solidFill>
                  <a:srgbClr val="FFFF00"/>
                </a:solidFill>
                <a:effectLst>
                  <a:outerShdw blurRad="38100" dist="38100" dir="2700000" algn="tl">
                    <a:srgbClr val="000000">
                      <a:alpha val="43137"/>
                    </a:srgbClr>
                  </a:outerShdw>
                </a:effectLst>
              </a:rPr>
              <a:t>wonderfully</a:t>
            </a:r>
            <a:r>
              <a:rPr lang="en-US" sz="3600" b="1" dirty="0">
                <a:solidFill>
                  <a:srgbClr val="FFFF00"/>
                </a:solidFill>
                <a:effectLst>
                  <a:outerShdw blurRad="38100" dist="38100" dir="2700000" algn="tl">
                    <a:srgbClr val="000000">
                      <a:alpha val="43137"/>
                    </a:srgbClr>
                  </a:outerShdw>
                </a:effectLst>
              </a:rPr>
              <a:t> </a:t>
            </a:r>
            <a:r>
              <a:rPr lang="en-US" sz="3600" b="1" dirty="0">
                <a:solidFill>
                  <a:schemeClr val="bg1"/>
                </a:solidFill>
                <a:effectLst>
                  <a:outerShdw blurRad="38100" dist="38100" dir="2700000" algn="tl">
                    <a:srgbClr val="000000">
                      <a:alpha val="43137"/>
                    </a:srgbClr>
                  </a:outerShdw>
                </a:effectLst>
              </a:rPr>
              <a:t>made; Marvelous are Your works,</a:t>
            </a:r>
          </a:p>
          <a:p>
            <a:pPr marL="0" indent="0">
              <a:buNone/>
            </a:pPr>
            <a:r>
              <a:rPr lang="en-US" sz="3600" b="1" dirty="0">
                <a:solidFill>
                  <a:schemeClr val="bg1"/>
                </a:solidFill>
                <a:effectLst>
                  <a:outerShdw blurRad="38100" dist="38100" dir="2700000" algn="tl">
                    <a:srgbClr val="000000">
                      <a:alpha val="43137"/>
                    </a:srgbClr>
                  </a:outerShdw>
                </a:effectLst>
              </a:rPr>
              <a:t>And that my soul knows very well.</a:t>
            </a:r>
          </a:p>
        </p:txBody>
      </p:sp>
    </p:spTree>
    <p:extLst>
      <p:ext uri="{BB962C8B-B14F-4D97-AF65-F5344CB8AC3E}">
        <p14:creationId xmlns:p14="http://schemas.microsoft.com/office/powerpoint/2010/main" val="3424138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5195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510"/>
            <a:ext cx="9128235" cy="6847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581400" y="1600200"/>
            <a:ext cx="5546834" cy="4525963"/>
          </a:xfrm>
        </p:spPr>
        <p:txBody>
          <a:bodyPr>
            <a:normAutofit/>
          </a:bodyPr>
          <a:lstStyle/>
          <a:p>
            <a:pPr marL="0" indent="0">
              <a:buNone/>
            </a:pPr>
            <a:r>
              <a:rPr lang="en-US" sz="4000" b="1" dirty="0">
                <a:effectLst>
                  <a:outerShdw blurRad="38100" dist="38100" dir="2700000" algn="tl">
                    <a:srgbClr val="000000">
                      <a:alpha val="43137"/>
                    </a:srgbClr>
                  </a:outerShdw>
                </a:effectLst>
                <a:latin typeface="Monotype Corsiva" pitchFamily="66" charset="0"/>
              </a:rPr>
              <a:t>III. Your Soul’s Potentiality.</a:t>
            </a:r>
          </a:p>
        </p:txBody>
      </p:sp>
    </p:spTree>
    <p:extLst>
      <p:ext uri="{BB962C8B-B14F-4D97-AF65-F5344CB8AC3E}">
        <p14:creationId xmlns:p14="http://schemas.microsoft.com/office/powerpoint/2010/main" val="1656117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59" y="21678"/>
            <a:ext cx="9178159" cy="684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8392" y="1600200"/>
            <a:ext cx="9125608" cy="4525963"/>
          </a:xfrm>
          <a:solidFill>
            <a:schemeClr val="bg1">
              <a:alpha val="55000"/>
            </a:schemeClr>
          </a:solidFill>
        </p:spPr>
        <p:txBody>
          <a:bodyPr>
            <a:noAutofit/>
          </a:bodyPr>
          <a:lstStyle/>
          <a:p>
            <a:pPr marL="0" indent="0">
              <a:buNone/>
            </a:pPr>
            <a:r>
              <a:rPr lang="en-US" sz="4000" b="1" dirty="0">
                <a:effectLst>
                  <a:outerShdw blurRad="38100" dist="38100" dir="2700000" algn="tl">
                    <a:srgbClr val="000000">
                      <a:alpha val="43137"/>
                    </a:srgbClr>
                  </a:outerShdw>
                </a:effectLst>
              </a:rPr>
              <a:t>Ecclesiastes 3:11 (NKJV)</a:t>
            </a:r>
          </a:p>
          <a:p>
            <a:pPr marL="0" indent="0">
              <a:buNone/>
            </a:pPr>
            <a:endParaRPr lang="en-US" sz="4000" b="1" dirty="0">
              <a:effectLst>
                <a:outerShdw blurRad="38100" dist="38100" dir="2700000" algn="tl">
                  <a:srgbClr val="000000">
                    <a:alpha val="43137"/>
                  </a:srgbClr>
                </a:outerShdw>
              </a:effectLst>
            </a:endParaRPr>
          </a:p>
          <a:p>
            <a:pPr marL="0" indent="0">
              <a:buNone/>
            </a:pPr>
            <a:r>
              <a:rPr lang="en-US" sz="4000" b="1" dirty="0">
                <a:effectLst>
                  <a:outerShdw blurRad="38100" dist="38100" dir="2700000" algn="tl">
                    <a:srgbClr val="000000">
                      <a:alpha val="43137"/>
                    </a:srgbClr>
                  </a:outerShdw>
                </a:effectLst>
              </a:rPr>
              <a:t>11 He has made everything beautiful in its time. Also </a:t>
            </a:r>
            <a:r>
              <a:rPr lang="en-US" sz="4000" b="1" u="sng" dirty="0">
                <a:effectLst>
                  <a:outerShdw blurRad="38100" dist="38100" dir="2700000" algn="tl">
                    <a:srgbClr val="000000">
                      <a:alpha val="43137"/>
                    </a:srgbClr>
                  </a:outerShdw>
                </a:effectLst>
              </a:rPr>
              <a:t>He has put eternity in their hearts</a:t>
            </a:r>
            <a:r>
              <a:rPr lang="en-US" sz="4000" b="1" dirty="0">
                <a:effectLst>
                  <a:outerShdw blurRad="38100" dist="38100" dir="2700000" algn="tl">
                    <a:srgbClr val="000000">
                      <a:alpha val="43137"/>
                    </a:srgbClr>
                  </a:outerShdw>
                </a:effectLst>
              </a:rPr>
              <a:t>, except that no one can find out the work that God does from beginning to end.</a:t>
            </a:r>
          </a:p>
        </p:txBody>
      </p:sp>
    </p:spTree>
    <p:extLst>
      <p:ext uri="{BB962C8B-B14F-4D97-AF65-F5344CB8AC3E}">
        <p14:creationId xmlns:p14="http://schemas.microsoft.com/office/powerpoint/2010/main" val="1055006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3856"/>
            <a:ext cx="4495800" cy="6871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96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304800"/>
            <a:ext cx="8229600" cy="1143000"/>
          </a:xfrm>
        </p:spPr>
        <p:txBody>
          <a:bodyPr/>
          <a:lstStyle/>
          <a:p>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39" y="0"/>
            <a:ext cx="470916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1" y="0"/>
            <a:ext cx="44196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6834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28"/>
            <a:ext cx="9144000" cy="6855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2287314"/>
            <a:ext cx="762000" cy="1143000"/>
          </a:xfrm>
        </p:spPr>
        <p:txBody>
          <a:bodyPr>
            <a:normAutofit fontScale="90000"/>
          </a:bodyPr>
          <a:lstStyle/>
          <a:p>
            <a:r>
              <a:rPr lang="en-US" dirty="0"/>
              <a:t>-----------------------</a:t>
            </a:r>
          </a:p>
        </p:txBody>
      </p:sp>
      <p:sp>
        <p:nvSpPr>
          <p:cNvPr id="3" name="Content Placeholder 2"/>
          <p:cNvSpPr>
            <a:spLocks noGrp="1"/>
          </p:cNvSpPr>
          <p:nvPr>
            <p:ph idx="1"/>
          </p:nvPr>
        </p:nvSpPr>
        <p:spPr>
          <a:xfrm>
            <a:off x="3886200" y="304800"/>
            <a:ext cx="5257800" cy="4223791"/>
          </a:xfrm>
        </p:spPr>
        <p:txBody>
          <a:bodyPr>
            <a:noAutofit/>
          </a:bodyPr>
          <a:lstStyle/>
          <a:p>
            <a:pPr marL="0" indent="0" algn="ctr">
              <a:buNone/>
            </a:pPr>
            <a:r>
              <a:rPr lang="en-US" sz="4400" b="1" dirty="0">
                <a:effectLst>
                  <a:outerShdw blurRad="38100" dist="38100" dir="2700000" algn="tl">
                    <a:srgbClr val="000000">
                      <a:alpha val="43137"/>
                    </a:srgbClr>
                  </a:outerShdw>
                </a:effectLst>
              </a:rPr>
              <a:t>“God Values our Soul because He sees Potentiality in our lives that no riches of this world could ever have.”</a:t>
            </a:r>
          </a:p>
        </p:txBody>
      </p:sp>
    </p:spTree>
    <p:extLst>
      <p:ext uri="{BB962C8B-B14F-4D97-AF65-F5344CB8AC3E}">
        <p14:creationId xmlns:p14="http://schemas.microsoft.com/office/powerpoint/2010/main" val="14983936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532</Words>
  <Application>Microsoft Office PowerPoint</Application>
  <PresentationFormat>On-screen Show (4:3)</PresentationFormat>
  <Paragraphs>45</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Monotype Corsiva</vt:lpstr>
      <vt:lpstr>Office Theme</vt:lpstr>
      <vt:lpstr>The Value of a Soul Mark 8:34-38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Value of a Soul Mark 8:34-38</dc:title>
  <dc:creator>pc</dc:creator>
  <cp:lastModifiedBy>Pastora Rhoda</cp:lastModifiedBy>
  <cp:revision>10</cp:revision>
  <dcterms:created xsi:type="dcterms:W3CDTF">2018-08-12T00:14:32Z</dcterms:created>
  <dcterms:modified xsi:type="dcterms:W3CDTF">2023-11-05T15:47:14Z</dcterms:modified>
</cp:coreProperties>
</file>